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305" r:id="rId3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95ba4d030b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95ba4d030b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95ba4d030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95ba4d030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95ba4d030b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g95ba4d030b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95ba4d030b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95ba4d030b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95ba4d030b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95ba4d030b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95ba4d030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g95ba4d030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974cdeff3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g974cdeff3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974cdeff3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974cdeff3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974cdeff3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g974cdeff3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5ba4d03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5ba4d03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974cdeff3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974cdeff3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986941810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986941810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97efdd1cc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97efdd1cc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988aebda2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g988aebda2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98cfab3f9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98cfab3f9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97efdd1cc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g97efdd1cc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97efdd1cc5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g97efdd1cc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95ba4d030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g95ba4d030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40bc84765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g40bc84765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40bc84765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g40bc84765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40b5e6a0d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g40b5e6a0d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5ba4d030b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5ba4d030b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95ba4d030b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95ba4d030b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5ba4d030b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5ba4d030b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974cdeff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974cdeff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95ba4d030b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95ba4d030b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5ba4d030b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95ba4d030b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8734425" cy="102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l-NL"/>
              <a:t>start schooljaar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524000" y="2400300"/>
            <a:ext cx="91440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6236" y="2221074"/>
            <a:ext cx="3329950" cy="470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4" name="Google Shape;14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2763" y="947163"/>
            <a:ext cx="3496100" cy="525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8734500" cy="10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l-NL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Schrijven 12 </a:t>
            </a:r>
            <a:r>
              <a:rPr lang="nl-NL"/>
              <a:t>vwo</a:t>
            </a:r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subTitle" idx="1"/>
          </p:nvPr>
        </p:nvSpPr>
        <p:spPr>
          <a:xfrm>
            <a:off x="1524000" y="2400300"/>
            <a:ext cx="91440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9363" y="2157418"/>
            <a:ext cx="4667249" cy="3671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startopdracht</a:t>
            </a:r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200"/>
              <a:t>Je gaat drie keer een betoog van een klasgenoot beoordelen. alleen of in tweetal één betoog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blanco (dus vanuit jezelf, uit de losse pols)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schrijf op een los blaadje jullie namen, naam schrijver/schrijfster en tips, adviezen, verbeterpunten en ook goede punten.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zorg dat jullie beoordeling straks bij de eigenaar komt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startopdracht</a:t>
            </a:r>
            <a:endParaRPr/>
          </a:p>
        </p:txBody>
      </p:sp>
      <p:sp>
        <p:nvSpPr>
          <p:cNvPr id="163" name="Google Shape;163;p25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200"/>
              <a:t>Je gaat drie keer een betoog van een klasgenoot beoordelen.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2.  ontwerp een beoordelingsformulier voor het betoog dat je zo krijgt.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startopdracht</a:t>
            </a:r>
            <a:endParaRPr/>
          </a:p>
        </p:txBody>
      </p:sp>
      <p:sp>
        <p:nvSpPr>
          <p:cNvPr id="169" name="Google Shape;169;p26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200"/>
              <a:t>Je gaat drie keer een betoog van een klasgenoot beoordelen.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3. met het beoordelingsformulier dat je van mij krijgt. </a:t>
            </a:r>
            <a:endParaRPr sz="3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theorie schrijven</a:t>
            </a:r>
            <a:endParaRPr/>
          </a:p>
        </p:txBody>
      </p:sp>
      <p:sp>
        <p:nvSpPr>
          <p:cNvPr id="175" name="Google Shape;175;p27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opbouw: tekststructuur</a:t>
            </a:r>
            <a:endParaRPr sz="3200"/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lphaLcPeriod"/>
            </a:pPr>
            <a:r>
              <a:rPr lang="nl-NL" sz="3200"/>
              <a:t>inleiding</a:t>
            </a:r>
            <a:endParaRPr sz="3200"/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lphaLcPeriod"/>
            </a:pPr>
            <a:r>
              <a:rPr lang="nl-NL" sz="3200"/>
              <a:t>slot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inhoud; argumentatie, tegenargumentatie, weerlegging. 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techniek: toon, spelling, formulering, signaalwoorden, etc. </a:t>
            </a:r>
            <a:endParaRPr sz="3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oefening: </a:t>
            </a:r>
            <a:endParaRPr/>
          </a:p>
        </p:txBody>
      </p:sp>
      <p:sp>
        <p:nvSpPr>
          <p:cNvPr id="181" name="Google Shape;181;p28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schrijf een goede titel en een pakkende inleiding voor onderstaande stelling. Schrijf ook het slot.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 b="1" i="1"/>
              <a:t>Wikipedia is een  onbetrouwbare bron</a:t>
            </a:r>
            <a:endParaRPr sz="3200" b="1"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voor komende week </a:t>
            </a:r>
            <a:endParaRPr/>
          </a:p>
        </p:txBody>
      </p:sp>
      <p:sp>
        <p:nvSpPr>
          <p:cNvPr id="199" name="Google Shape;199;p31"/>
          <p:cNvSpPr txBox="1">
            <a:spLocks noGrp="1"/>
          </p:cNvSpPr>
          <p:nvPr>
            <p:ph type="subTitle" idx="1"/>
          </p:nvPr>
        </p:nvSpPr>
        <p:spPr>
          <a:xfrm>
            <a:off x="1273500" y="2009775"/>
            <a:ext cx="9585000" cy="3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volgende week blokuur met computers.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zorg dat je alles online hebt staan of meeneemt (artikelen, eerste versie bouwplan, etc. )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praktisch puntje: hulpvragen door een deeldocument of mailen.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losse uur; óf uitleg/theorie herhaling schrijven of presenteren. </a:t>
            </a:r>
            <a:endParaRPr sz="3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komende weken</a:t>
            </a:r>
            <a:endParaRPr/>
          </a:p>
        </p:txBody>
      </p:sp>
      <p:sp>
        <p:nvSpPr>
          <p:cNvPr id="205" name="Google Shape;205;p32"/>
          <p:cNvSpPr txBox="1">
            <a:spLocks noGrp="1"/>
          </p:cNvSpPr>
          <p:nvPr>
            <p:ph type="subTitle" idx="1"/>
          </p:nvPr>
        </p:nvSpPr>
        <p:spPr>
          <a:xfrm>
            <a:off x="1273500" y="2009775"/>
            <a:ext cx="9585000" cy="3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over twee weken af: betoog + definitieve documentatiemap (hier mag je in het blokuur dus aan werken)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betoog 2x printen, mee naar school!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200"/>
              <a:t>leesboek reserveren en leeslijst alvast invullen. </a:t>
            </a:r>
            <a:endParaRPr sz="3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3"/>
          <p:cNvSpPr txBox="1">
            <a:spLocks noGrp="1"/>
          </p:cNvSpPr>
          <p:nvPr>
            <p:ph type="ctrTitle"/>
          </p:nvPr>
        </p:nvSpPr>
        <p:spPr>
          <a:xfrm>
            <a:off x="1466850" y="490338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</a:t>
            </a:r>
            <a:endParaRPr/>
          </a:p>
        </p:txBody>
      </p:sp>
      <p:sp>
        <p:nvSpPr>
          <p:cNvPr id="211" name="Google Shape;211;p33"/>
          <p:cNvSpPr txBox="1">
            <a:spLocks noGrp="1"/>
          </p:cNvSpPr>
          <p:nvPr>
            <p:ph type="subTitle" idx="1"/>
          </p:nvPr>
        </p:nvSpPr>
        <p:spPr>
          <a:xfrm>
            <a:off x="1390650" y="1153350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Schrijf op waar voor jou de leerdoelen zitten komende weken. </a:t>
            </a:r>
            <a:endParaRPr sz="3200"/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lphaLcPeriod"/>
            </a:pPr>
            <a:r>
              <a:rPr lang="nl-NL" sz="3200"/>
              <a:t>Waar wil je aan werken en wat vind je lastig? </a:t>
            </a:r>
            <a:endParaRPr sz="3200"/>
          </a:p>
          <a:p>
            <a:pPr marL="914400" lvl="1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lphaLcPeriod"/>
            </a:pPr>
            <a:r>
              <a:rPr lang="nl-NL" sz="3200"/>
              <a:t>Waar wil je uitleg over hebben? 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Bespreek je leerdoelen met de leerling naast je. Hebben jullie tips of adviezen voor elkaar en voor mij? wil je graag een reader met theorie of hoeft dat niet?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Lever je blaadje in bij mij. </a:t>
            </a:r>
            <a:endParaRPr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1820625" y="1122375"/>
            <a:ext cx="8244600" cy="37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Jaarplanning:</a:t>
            </a:r>
            <a:endParaRPr sz="3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SE1: </a:t>
            </a:r>
            <a:r>
              <a:rPr lang="nl-NL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betoog of beschouwing schrijven ahv documentatiemap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vanaf september - januari ook: </a:t>
            </a:r>
            <a:r>
              <a:rPr lang="nl-NL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tentamen presenteren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SE2: </a:t>
            </a:r>
            <a:r>
              <a:rPr lang="nl-NL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tentamen literatuurgeschiedenis en analyse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januari/februari; </a:t>
            </a:r>
            <a:r>
              <a:rPr lang="nl-NL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mondeling tentamen over het leesdossier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SE3; </a:t>
            </a:r>
            <a:r>
              <a:rPr lang="nl-NL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geen tentamen</a:t>
            </a:r>
            <a:endParaRPr sz="33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week 2</a:t>
            </a:r>
            <a:endParaRPr/>
          </a:p>
        </p:txBody>
      </p:sp>
      <p:sp>
        <p:nvSpPr>
          <p:cNvPr id="217" name="Google Shape;217;p3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ctr" rtl="0"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blokuur; aan het werk met betoog</a:t>
            </a:r>
            <a:endParaRPr/>
          </a:p>
          <a:p>
            <a:pPr marL="457200" lvl="0" indent="-381000" algn="ctr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los uur: helaas uitval</a:t>
            </a:r>
            <a:endParaRPr/>
          </a:p>
        </p:txBody>
      </p:sp>
      <p:pic>
        <p:nvPicPr>
          <p:cNvPr id="218" name="Google Shape;21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0938" y="532838"/>
            <a:ext cx="3496100" cy="5253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5"/>
          <p:cNvSpPr txBox="1">
            <a:spLocks noGrp="1"/>
          </p:cNvSpPr>
          <p:nvPr>
            <p:ph type="ctrTitle"/>
          </p:nvPr>
        </p:nvSpPr>
        <p:spPr>
          <a:xfrm>
            <a:off x="1466850" y="490338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zoomuitleg </a:t>
            </a:r>
            <a:endParaRPr/>
          </a:p>
        </p:txBody>
      </p:sp>
      <p:sp>
        <p:nvSpPr>
          <p:cNvPr id="224" name="Google Shape;224;p35"/>
          <p:cNvSpPr txBox="1">
            <a:spLocks noGrp="1"/>
          </p:cNvSpPr>
          <p:nvPr>
            <p:ph type="subTitle" idx="1"/>
          </p:nvPr>
        </p:nvSpPr>
        <p:spPr>
          <a:xfrm>
            <a:off x="1390650" y="1153350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Terugblik naar vorige week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reader komt eraan.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wiki klas 12 opgefrist.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volgende week betoog klaar (met twee uur nog werken in het blokuur)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theorie over drie onderdelen</a:t>
            </a:r>
            <a:endParaRPr sz="3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6"/>
          <p:cNvSpPr txBox="1">
            <a:spLocks noGrp="1"/>
          </p:cNvSpPr>
          <p:nvPr>
            <p:ph type="ctrTitle"/>
          </p:nvPr>
        </p:nvSpPr>
        <p:spPr>
          <a:xfrm>
            <a:off x="1466850" y="490338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uitkomsten van jullie briefjes </a:t>
            </a:r>
            <a:endParaRPr/>
          </a:p>
        </p:txBody>
      </p:sp>
      <p:sp>
        <p:nvSpPr>
          <p:cNvPr id="230" name="Google Shape;230;p36"/>
          <p:cNvSpPr txBox="1">
            <a:spLocks noGrp="1"/>
          </p:cNvSpPr>
          <p:nvPr>
            <p:ph type="subTitle" idx="1"/>
          </p:nvPr>
        </p:nvSpPr>
        <p:spPr>
          <a:xfrm>
            <a:off x="1390650" y="1153350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wel een reader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uitleg over: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verschil betoog/beschouwing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in korte tijd een goed (en lang) schrijfwerk produceren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argumentatie 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bronverwijzingen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enkele leerlingen: zinsbouw/argumentatie/spelling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tekst verbinden, tekststructuur </a:t>
            </a:r>
            <a:endParaRPr sz="3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7"/>
          <p:cNvSpPr txBox="1">
            <a:spLocks noGrp="1"/>
          </p:cNvSpPr>
          <p:nvPr>
            <p:ph type="ctrTitle"/>
          </p:nvPr>
        </p:nvSpPr>
        <p:spPr>
          <a:xfrm>
            <a:off x="1466850" y="490338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vandaag</a:t>
            </a:r>
            <a:endParaRPr/>
          </a:p>
        </p:txBody>
      </p:sp>
      <p:sp>
        <p:nvSpPr>
          <p:cNvPr id="236" name="Google Shape;236;p37"/>
          <p:cNvSpPr txBox="1">
            <a:spLocks noGrp="1"/>
          </p:cNvSpPr>
          <p:nvPr>
            <p:ph type="subTitle" idx="1"/>
          </p:nvPr>
        </p:nvSpPr>
        <p:spPr>
          <a:xfrm>
            <a:off x="1390650" y="1153350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200"/>
              <a:t> uitleg over: </a:t>
            </a:r>
            <a:endParaRPr sz="3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schrijfplan, opbouwen van een schrijfstuk. </a:t>
            </a:r>
            <a:endParaRPr sz="320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nl-NL" sz="3200"/>
              <a:t>bronnen zoeken en verwerken.  </a:t>
            </a:r>
            <a:endParaRPr sz="3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Theorie </a:t>
            </a:r>
            <a:r>
              <a:rPr lang="nl-NL" sz="5400"/>
              <a:t> </a:t>
            </a:r>
            <a:endParaRPr/>
          </a:p>
        </p:txBody>
      </p:sp>
      <p:sp>
        <p:nvSpPr>
          <p:cNvPr id="242" name="Google Shape;242;p38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 doe je eerst? Informatie zoeken of een schrijfplan maken?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9"/>
          <p:cNvSpPr txBox="1">
            <a:spLocks noGrp="1"/>
          </p:cNvSpPr>
          <p:nvPr>
            <p:ph type="ctrTitle"/>
          </p:nvPr>
        </p:nvSpPr>
        <p:spPr>
          <a:xfrm>
            <a:off x="1466850" y="490338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schrijfplan</a:t>
            </a:r>
            <a:endParaRPr/>
          </a:p>
        </p:txBody>
      </p:sp>
      <p:sp>
        <p:nvSpPr>
          <p:cNvPr id="248" name="Google Shape;248;p39"/>
          <p:cNvSpPr txBox="1">
            <a:spLocks noGrp="1"/>
          </p:cNvSpPr>
          <p:nvPr>
            <p:ph type="subTitle" idx="1"/>
          </p:nvPr>
        </p:nvSpPr>
        <p:spPr>
          <a:xfrm>
            <a:off x="1285875" y="1153350"/>
            <a:ext cx="9439200" cy="51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900" b="1">
                <a:latin typeface="Arial"/>
                <a:ea typeface="Arial"/>
                <a:cs typeface="Arial"/>
                <a:sym typeface="Arial"/>
              </a:rPr>
              <a:t>Een bouwplan maken doe je als volgt:</a:t>
            </a:r>
            <a:endParaRPr sz="1900"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Noteer het onderwerp.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Noteer het schrijfdoel.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Noteer de hoofdgedachte.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Noteer voor wat voor een publiek je de tekst schrijft.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Kies een passende tekststructuur.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Bepaal welke alinea’s inleiding, middenstuk en slot vormen.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kolom 1; Noteer de (deel)onderwerpen en 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kolom 2: per deelonderwerp een aantal trefwoorden. 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nl-NL" sz="1900">
                <a:latin typeface="Arial"/>
                <a:ea typeface="Arial"/>
                <a:cs typeface="Arial"/>
                <a:sym typeface="Arial"/>
              </a:rPr>
              <a:t>verwerk in een derde kolom zinvolle citaten of parafrases uit je bronnen. </a:t>
            </a:r>
            <a:endParaRPr sz="4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</a:t>
            </a: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vinden en gebruiken van informatie: betrouwbaarheid. </a:t>
            </a:r>
            <a:endParaRPr/>
          </a:p>
        </p:txBody>
      </p:sp>
      <p:sp>
        <p:nvSpPr>
          <p:cNvPr id="254" name="Google Shape;254;p40"/>
          <p:cNvSpPr txBox="1">
            <a:spLocks noGrp="1"/>
          </p:cNvSpPr>
          <p:nvPr>
            <p:ph type="subTitle" idx="1"/>
          </p:nvPr>
        </p:nvSpPr>
        <p:spPr>
          <a:xfrm>
            <a:off x="1343025" y="2686050"/>
            <a:ext cx="9324975" cy="257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nl-NL" sz="3600"/>
              <a:t>actueel</a:t>
            </a:r>
            <a:endParaRPr sz="3600"/>
          </a:p>
          <a:p>
            <a:pPr marL="457200" marR="0" lvl="0" indent="-533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AutoNum type="arabicPeriod"/>
            </a:pPr>
            <a:r>
              <a:rPr lang="nl-NL" sz="3600"/>
              <a:t>objectief</a:t>
            </a:r>
            <a:endParaRPr sz="3600"/>
          </a:p>
          <a:p>
            <a:pPr marL="457200" marR="0" lvl="0" indent="-533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AutoNum type="arabicPeriod"/>
            </a:pPr>
            <a:r>
              <a:rPr lang="nl-NL" sz="3600"/>
              <a:t>kwalitatief goede bron</a:t>
            </a:r>
            <a:endParaRPr sz="3600"/>
          </a:p>
          <a:p>
            <a:pPr marL="457200" marR="0" lvl="0" indent="-533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AutoNum type="arabicPeriod"/>
            </a:pPr>
            <a:r>
              <a:rPr lang="nl-NL" sz="3600"/>
              <a:t>door deskundigen geschreven</a:t>
            </a:r>
            <a:endParaRPr sz="36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600"/>
              <a:t>krantenbak (nexislexis) Trouw, VK, NRC, etc. </a:t>
            </a:r>
            <a:endParaRPr sz="3600"/>
          </a:p>
          <a:p>
            <a:pPr marL="457200" marR="0" lvl="0" indent="-304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</a:t>
            </a:r>
            <a:b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vinden en gebruiken van informatie:  verwerking</a:t>
            </a:r>
            <a:endParaRPr/>
          </a:p>
        </p:txBody>
      </p:sp>
      <p:sp>
        <p:nvSpPr>
          <p:cNvPr id="260" name="Google Shape;260;p41"/>
          <p:cNvSpPr txBox="1">
            <a:spLocks noGrp="1"/>
          </p:cNvSpPr>
          <p:nvPr>
            <p:ph type="subTitle" idx="1"/>
          </p:nvPr>
        </p:nvSpPr>
        <p:spPr>
          <a:xfrm>
            <a:off x="1343025" y="2686050"/>
            <a:ext cx="9572625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3600"/>
              <a:t> op </a:t>
            </a:r>
            <a:r>
              <a:rPr lang="nl-NL" sz="3600" u="sng"/>
              <a:t>twee </a:t>
            </a:r>
            <a:r>
              <a:rPr lang="nl-NL" sz="3600"/>
              <a:t>manieren:</a:t>
            </a:r>
            <a:endParaRPr sz="360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60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3600"/>
              <a:t>in de tekst en in een lijst erna. </a:t>
            </a:r>
            <a:endParaRPr sz="360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nl-NL" sz="3600"/>
              <a:t>kernwoord; herleidbaar; welke tekst is van jou en welke van je bron? </a:t>
            </a:r>
            <a:endParaRPr sz="360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60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</a:t>
            </a:r>
            <a:b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vinden en gebruiken van informatie:  verwerking</a:t>
            </a:r>
            <a:endParaRPr/>
          </a:p>
        </p:txBody>
      </p:sp>
      <p:sp>
        <p:nvSpPr>
          <p:cNvPr id="266" name="Google Shape;266;p42"/>
          <p:cNvSpPr txBox="1">
            <a:spLocks noGrp="1"/>
          </p:cNvSpPr>
          <p:nvPr>
            <p:ph type="subTitle" idx="1"/>
          </p:nvPr>
        </p:nvSpPr>
        <p:spPr>
          <a:xfrm>
            <a:off x="1343025" y="2686050"/>
            <a:ext cx="95727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nl-NL" sz="36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je tekst</a:t>
            </a:r>
            <a:r>
              <a:rPr lang="nl-NL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de literatuurlijst/bronnenlijst.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nl-NL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Achternaam, voornaam/letter, </a:t>
            </a:r>
            <a:r>
              <a:rPr lang="nl-NL" sz="36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titel. </a:t>
            </a:r>
            <a:r>
              <a:rPr lang="nl-NL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In: Krant, datum.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nl-NL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Lijst op alfabetische volgorde!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nl-NL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Meerdere auteurs? Volg de gegeven volgorde. </a:t>
            </a:r>
            <a:endParaRPr dirty="0"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</a:t>
            </a:r>
            <a:b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vinden en gebruiken van informatie: verwerking. </a:t>
            </a:r>
            <a:endParaRPr/>
          </a:p>
        </p:txBody>
      </p:sp>
      <p:sp>
        <p:nvSpPr>
          <p:cNvPr id="272" name="Google Shape;272;p43"/>
          <p:cNvSpPr txBox="1">
            <a:spLocks noGrp="1"/>
          </p:cNvSpPr>
          <p:nvPr>
            <p:ph type="subTitle" idx="1"/>
          </p:nvPr>
        </p:nvSpPr>
        <p:spPr>
          <a:xfrm>
            <a:off x="1343025" y="2686049"/>
            <a:ext cx="9753600" cy="383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r>
              <a:rPr lang="nl-NL" sz="2220" b="1"/>
              <a:t>En </a:t>
            </a:r>
            <a:r>
              <a:rPr lang="nl-NL" sz="2220" b="1" u="sng"/>
              <a:t>in </a:t>
            </a:r>
            <a:r>
              <a:rPr lang="nl-NL" sz="2220" b="1"/>
              <a:t>de tekst: altijd helder verwijzen. wat is van jou en wat niet. </a:t>
            </a:r>
            <a:endParaRPr b="1"/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-"/>
            </a:pPr>
            <a:r>
              <a:rPr lang="nl-NL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verwijzing: In de Trouw van 16 juni 2004 beschrijft Sylvia Witteman haar frustraties over……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-"/>
            </a:pPr>
            <a:r>
              <a:rPr lang="nl-NL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Citaat: “Ik wilde graag normaal zijn, net als alle andere kinderen, maar dat zat er gewoon niet in.” (Akyol, 2012 p. 22).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Char char="-"/>
            </a:pPr>
            <a:r>
              <a:rPr lang="nl-NL" sz="2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..de jaren erna wordt ook de blik naar de allochtone schrijver minder ‘nieuwsgierig’ en kritischer. (Brems, 2009) </a:t>
            </a:r>
            <a:endParaRPr/>
          </a:p>
          <a:p>
            <a:pPr marL="457200" marR="0" lvl="0" indent="-31623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endParaRPr sz="222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8734500" cy="10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l-NL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Schrijven 12 </a:t>
            </a:r>
            <a:r>
              <a:rPr lang="nl-NL"/>
              <a:t>vwo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ubTitle" idx="1"/>
          </p:nvPr>
        </p:nvSpPr>
        <p:spPr>
          <a:xfrm>
            <a:off x="1524000" y="2400300"/>
            <a:ext cx="91440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9363" y="2157418"/>
            <a:ext cx="4667249" cy="3671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</a:t>
            </a:r>
            <a:b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vinden en gebruiken van informatie: verwerking. </a:t>
            </a:r>
            <a:endParaRPr/>
          </a:p>
        </p:txBody>
      </p:sp>
      <p:sp>
        <p:nvSpPr>
          <p:cNvPr id="278" name="Google Shape;278;p44"/>
          <p:cNvSpPr txBox="1">
            <a:spLocks noGrp="1"/>
          </p:cNvSpPr>
          <p:nvPr>
            <p:ph type="subTitle" idx="1"/>
          </p:nvPr>
        </p:nvSpPr>
        <p:spPr>
          <a:xfrm>
            <a:off x="1343025" y="2686049"/>
            <a:ext cx="9753600" cy="383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Tips:</a:t>
            </a:r>
            <a:endParaRPr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Zet achternaam en jaartal er </a:t>
            </a:r>
            <a:r>
              <a:rPr lang="nl-NL" sz="40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altijd</a:t>
            </a: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bij. </a:t>
            </a:r>
            <a:endParaRPr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Zet alle gebruikte bronnen in de literatuurlijst.</a:t>
            </a:r>
            <a:endParaRPr/>
          </a:p>
          <a:p>
            <a:pPr marL="571500" marR="0" lvl="0" indent="-571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-"/>
            </a:pPr>
            <a:r>
              <a:rPr lang="nl-NL" sz="4000"/>
              <a:t>Citaat </a:t>
            </a:r>
            <a:r>
              <a:rPr lang="nl-NL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 “”. </a:t>
            </a:r>
            <a:r>
              <a:rPr lang="nl-NL" sz="4000"/>
              <a:t> </a:t>
            </a:r>
            <a:endParaRPr/>
          </a:p>
          <a:p>
            <a:pPr marL="457200" marR="0" lvl="0" indent="-3048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Theorie </a:t>
            </a:r>
            <a:r>
              <a:rPr lang="nl-NL" sz="5400"/>
              <a:t> </a:t>
            </a:r>
            <a:endParaRPr/>
          </a:p>
        </p:txBody>
      </p:sp>
      <p:sp>
        <p:nvSpPr>
          <p:cNvPr id="284" name="Google Shape;284;p45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 doe je eerst? </a:t>
            </a: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nl-NL" sz="5400"/>
              <a:t>documentatiemap verbeteren?</a:t>
            </a: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een schrijfplan maken? </a:t>
            </a: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nl-NL" sz="5400"/>
              <a:t>betoog verder schrijven?</a:t>
            </a:r>
            <a:endParaRPr sz="540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 </a:t>
            </a: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hoofdstructuur  </a:t>
            </a:r>
            <a:endParaRPr/>
          </a:p>
        </p:txBody>
      </p:sp>
      <p:sp>
        <p:nvSpPr>
          <p:cNvPr id="290" name="Google Shape;290;p46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00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een betoog: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Bewering-en-argumentstructuur. </a:t>
            </a:r>
            <a:r>
              <a:rPr lang="nl-NL" sz="3200"/>
              <a:t>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3200"/>
              <a:t>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/>
              <a:t>een beschouwing: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Probleem/oorzaak-en-oplossingstructuur</a:t>
            </a:r>
            <a:r>
              <a:rPr lang="nl-NL" sz="3200"/>
              <a:t> 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Verschijnsel-en-verklaringstructuur </a:t>
            </a:r>
            <a:r>
              <a:rPr lang="nl-NL" sz="3200"/>
              <a:t> 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Voordelen-en-nadelen</a:t>
            </a:r>
            <a:r>
              <a:rPr lang="nl-NL" sz="3200"/>
              <a:t>structuur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aan het werk</a:t>
            </a:r>
            <a:endParaRPr/>
          </a:p>
        </p:txBody>
      </p:sp>
      <p:sp>
        <p:nvSpPr>
          <p:cNvPr id="296" name="Google Shape;296;p47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nl-NL" sz="5400"/>
              <a:t>betoog; volgende week ook nog in blokuur aan werken en dan geprint aanleveren. </a:t>
            </a:r>
            <a:endParaRPr sz="5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/>
          </a:p>
          <a:p>
            <a:pPr marL="457200" marR="0" lvl="0" indent="-571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400"/>
              <a:buChar char="-"/>
            </a:pPr>
            <a:r>
              <a:rPr lang="nl-NL" sz="5400"/>
              <a:t>ik ben digitaal beschikbaar via mail. </a:t>
            </a:r>
            <a:endParaRPr sz="5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8"/>
          <p:cNvSpPr txBox="1">
            <a:spLocks noGrp="1"/>
          </p:cNvSpPr>
          <p:nvPr>
            <p:ph type="ctrTitle"/>
          </p:nvPr>
        </p:nvSpPr>
        <p:spPr>
          <a:xfrm>
            <a:off x="1562100" y="307463"/>
            <a:ext cx="9258300" cy="8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/>
              <a:t>vragen? </a:t>
            </a:r>
            <a:endParaRPr/>
          </a:p>
        </p:txBody>
      </p:sp>
      <p:sp>
        <p:nvSpPr>
          <p:cNvPr id="302" name="Google Shape;302;p48"/>
          <p:cNvSpPr txBox="1">
            <a:spLocks noGrp="1"/>
          </p:cNvSpPr>
          <p:nvPr>
            <p:ph type="subTitle" idx="1"/>
          </p:nvPr>
        </p:nvSpPr>
        <p:spPr>
          <a:xfrm>
            <a:off x="1524000" y="2219325"/>
            <a:ext cx="9334500" cy="30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600"/>
              <a:t>aan het werk!</a:t>
            </a: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600"/>
              <a:t>volgende week; reader klaar,</a:t>
            </a: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600"/>
              <a:t>theorie beschouwing, argumentatie</a:t>
            </a:r>
            <a:endParaRPr sz="36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3000"/>
              <a:t> </a:t>
            </a:r>
            <a:endParaRPr sz="36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/>
              <a:t>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endParaRPr sz="540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6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258300" cy="887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nl-NL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387" name="Google Shape;387;p62"/>
          <p:cNvSpPr txBox="1">
            <a:spLocks noGrp="1"/>
          </p:cNvSpPr>
          <p:nvPr>
            <p:ph type="subTitle" idx="1"/>
          </p:nvPr>
        </p:nvSpPr>
        <p:spPr>
          <a:xfrm>
            <a:off x="1523999" y="2219325"/>
            <a:ext cx="9744075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nl-NL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54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8" name="Google Shape;388;p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6"/>
          <p:cNvSpPr txBox="1"/>
          <p:nvPr/>
        </p:nvSpPr>
        <p:spPr>
          <a:xfrm>
            <a:off x="1669700" y="1613775"/>
            <a:ext cx="81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examen; </a:t>
            </a: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550" b="1">
                <a:solidFill>
                  <a:schemeClr val="dk1"/>
                </a:solidFill>
                <a:highlight>
                  <a:srgbClr val="FEFEFE"/>
                </a:highlight>
                <a:latin typeface="Calibri"/>
                <a:ea typeface="Calibri"/>
                <a:cs typeface="Calibri"/>
                <a:sym typeface="Calibri"/>
              </a:rPr>
              <a:t>vrijdag 21 mei 2021 13:30-16:30</a:t>
            </a:r>
            <a:endParaRPr sz="3550" b="1">
              <a:solidFill>
                <a:schemeClr val="dk1"/>
              </a:solidFill>
              <a:highlight>
                <a:srgbClr val="FEFEFE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ctrTitle"/>
          </p:nvPr>
        </p:nvSpPr>
        <p:spPr>
          <a:xfrm>
            <a:off x="1524000" y="1122386"/>
            <a:ext cx="9144000" cy="4528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2700" b="1"/>
              <a:t>Uitleg schrijftentamen SE1</a:t>
            </a:r>
            <a:endParaRPr sz="2700" b="1"/>
          </a:p>
          <a:p>
            <a:pPr marL="683895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Noto Sans Symbols"/>
              <a:buChar char="✓"/>
            </a:pPr>
            <a:r>
              <a:rPr lang="nl-NL" sz="2700"/>
              <a:t>twee uur lang, ter plekke krijg je een opdracht: betoog of beschouwing.  </a:t>
            </a:r>
            <a:endParaRPr sz="2700"/>
          </a:p>
          <a:p>
            <a:pPr marL="683895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Noto Sans Symbols"/>
              <a:buChar char="✓"/>
            </a:pPr>
            <a:r>
              <a:rPr lang="nl-NL" sz="2700"/>
              <a:t>1000 - 1200   woorden</a:t>
            </a:r>
            <a:endParaRPr sz="2700"/>
          </a:p>
          <a:p>
            <a:pPr marL="683895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Noto Sans Symbols"/>
              <a:buChar char="✓"/>
            </a:pPr>
            <a:r>
              <a:rPr lang="nl-NL" sz="2700"/>
              <a:t>Spellingcontrole voor dyslectici: let op, dit moet je aanvragen!</a:t>
            </a:r>
            <a:endParaRPr sz="2700"/>
          </a:p>
          <a:p>
            <a:pPr marL="683895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Noto Sans Symbols"/>
              <a:buChar char="✓"/>
            </a:pPr>
            <a:r>
              <a:rPr lang="nl-NL" sz="2700"/>
              <a:t>Aftrek voor spelling en zinsbouwfouten max. – 1,0 punt van je totaalcijfer</a:t>
            </a:r>
            <a:endParaRPr sz="2700"/>
          </a:p>
          <a:p>
            <a:pPr marL="683895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Noto Sans Symbols"/>
              <a:buChar char="✓"/>
            </a:pPr>
            <a:r>
              <a:rPr lang="nl-NL" sz="2700"/>
              <a:t>Tussen 4  en 8 artikelen waar je naar moet verwijzen. </a:t>
            </a:r>
            <a:endParaRPr sz="7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ctrTitle"/>
          </p:nvPr>
        </p:nvSpPr>
        <p:spPr>
          <a:xfrm>
            <a:off x="1524000" y="1122370"/>
            <a:ext cx="9144000" cy="1405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WAT GAAN WE DOEN KOMENDE TIJD?</a:t>
            </a:r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subTitle" idx="1"/>
          </p:nvPr>
        </p:nvSpPr>
        <p:spPr>
          <a:xfrm>
            <a:off x="1524000" y="2726231"/>
            <a:ext cx="9144000" cy="253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nl-NL"/>
              <a:t>1 BETOOG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nl-NL"/>
              <a:t>1 BESCHOUWING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nl-NL"/>
              <a:t>DOCUMENTATIEMAP HELEMAAL IN ORDE EN GEPRINT INLEVEREN VOOR DE HERFSTVAKANTIE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nl-NL"/>
              <a:t>LEESDOSSIER AANVULLEN.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nl-NL"/>
              <a:t>STARTEN MET PRESENTEREN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8734500" cy="10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nl-NL"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Schrijven 12 </a:t>
            </a:r>
            <a:r>
              <a:rPr lang="nl-NL"/>
              <a:t>vwo</a:t>
            </a:r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subTitle" idx="1"/>
          </p:nvPr>
        </p:nvSpPr>
        <p:spPr>
          <a:xfrm>
            <a:off x="1524000" y="2400300"/>
            <a:ext cx="91440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19363" y="2157418"/>
            <a:ext cx="4667249" cy="3671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ctrTitle"/>
          </p:nvPr>
        </p:nvSpPr>
        <p:spPr>
          <a:xfrm>
            <a:off x="1524000" y="1122368"/>
            <a:ext cx="9144000" cy="10191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materiaal</a:t>
            </a:r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subTitle" idx="1"/>
          </p:nvPr>
        </p:nvSpPr>
        <p:spPr>
          <a:xfrm>
            <a:off x="1524000" y="2339459"/>
            <a:ext cx="9144000" cy="291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3100"/>
              <a:t>geen lesboek</a:t>
            </a:r>
            <a:endParaRPr sz="31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3100"/>
              <a:t>examenbundel</a:t>
            </a:r>
            <a:endParaRPr sz="31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3100"/>
              <a:t>naslagwerk?</a:t>
            </a:r>
            <a:endParaRPr sz="31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3100"/>
              <a:t>Op de computer aan het werk</a:t>
            </a:r>
            <a:r>
              <a:rPr lang="nl-NL"/>
              <a:t>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ctrTitle"/>
          </p:nvPr>
        </p:nvSpPr>
        <p:spPr>
          <a:xfrm>
            <a:off x="1524000" y="1122370"/>
            <a:ext cx="9144000" cy="1405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opstartoefening in tweetallen</a:t>
            </a:r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subTitle" idx="1"/>
          </p:nvPr>
        </p:nvSpPr>
        <p:spPr>
          <a:xfrm>
            <a:off x="1524000" y="2726223"/>
            <a:ext cx="9447000" cy="3320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Noteer de stelling die jij voor je betoog gebruikt heb (of bedenk er één)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/>
              <a:t>noteer de argumenten die je daarvoor gebruikt hebt. </a:t>
            </a:r>
            <a:endParaRPr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wissel met je buurman/buurvrouw de stellingen en argumenten uit.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bedenk samen welke stelling goed is en welke argumenten goed zijn.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probeer samen meer argumenten te bedenken. 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bespreek samen: aan welke eisen moet een betoog voldoen?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nl-NL"/>
              <a:t>hoe kun van een betoog een beschouwing maken? </a:t>
            </a:r>
            <a:endParaRPr/>
          </a:p>
          <a:p>
            <a:pPr marL="91440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/>
              <a:t>klassikaal bespreken punten.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1072</Words>
  <Application>Microsoft Office PowerPoint</Application>
  <PresentationFormat>Breedbeeld</PresentationFormat>
  <Paragraphs>170</Paragraphs>
  <Slides>35</Slides>
  <Notes>35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39" baseType="lpstr">
      <vt:lpstr>Arial</vt:lpstr>
      <vt:lpstr>Calibri</vt:lpstr>
      <vt:lpstr>Noto Sans Symbols</vt:lpstr>
      <vt:lpstr>Kantoorthema</vt:lpstr>
      <vt:lpstr>start schooljaar</vt:lpstr>
      <vt:lpstr>PowerPoint-presentatie</vt:lpstr>
      <vt:lpstr>Schrijven 12 vwo</vt:lpstr>
      <vt:lpstr>PowerPoint-presentatie</vt:lpstr>
      <vt:lpstr>Uitleg schrijftentamen SE1 twee uur lang, ter plekke krijg je een opdracht: betoog of beschouwing.   1000 - 1200   woorden Spellingcontrole voor dyslectici: let op, dit moet je aanvragen! Aftrek voor spelling en zinsbouwfouten max. – 1,0 punt van je totaalcijfer Tussen 4  en 8 artikelen waar je naar moet verwijzen. </vt:lpstr>
      <vt:lpstr>WAT GAAN WE DOEN KOMENDE TIJD?</vt:lpstr>
      <vt:lpstr>Schrijven 12 vwo</vt:lpstr>
      <vt:lpstr>materiaal</vt:lpstr>
      <vt:lpstr>opstartoefening in tweetallen</vt:lpstr>
      <vt:lpstr>PowerPoint-presentatie</vt:lpstr>
      <vt:lpstr>Schrijven 12 vwo</vt:lpstr>
      <vt:lpstr>startopdracht</vt:lpstr>
      <vt:lpstr>startopdracht</vt:lpstr>
      <vt:lpstr>startopdracht</vt:lpstr>
      <vt:lpstr>theorie schrijven</vt:lpstr>
      <vt:lpstr>oefening: </vt:lpstr>
      <vt:lpstr>voor komende week </vt:lpstr>
      <vt:lpstr>komende weken</vt:lpstr>
      <vt:lpstr> </vt:lpstr>
      <vt:lpstr>week 2</vt:lpstr>
      <vt:lpstr> zoomuitleg </vt:lpstr>
      <vt:lpstr> uitkomsten van jullie briefjes </vt:lpstr>
      <vt:lpstr> vandaag</vt:lpstr>
      <vt:lpstr>Theorie  </vt:lpstr>
      <vt:lpstr>schrijfplan</vt:lpstr>
      <vt:lpstr> het vinden en gebruiken van informatie: betrouwbaarheid. </vt:lpstr>
      <vt:lpstr>  het vinden en gebruiken van informatie:  verwerking</vt:lpstr>
      <vt:lpstr>  het vinden en gebruiken van informatie:  verwerking</vt:lpstr>
      <vt:lpstr>  het vinden en gebruiken van informatie: verwerking. </vt:lpstr>
      <vt:lpstr>  het vinden en gebruiken van informatie: verwerking. </vt:lpstr>
      <vt:lpstr>Theorie  </vt:lpstr>
      <vt:lpstr> hoofdstructuur  </vt:lpstr>
      <vt:lpstr>aan het werk</vt:lpstr>
      <vt:lpstr>vragen?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schooljaar</dc:title>
  <cp:lastModifiedBy>Esther Kogelman</cp:lastModifiedBy>
  <cp:revision>1</cp:revision>
  <dcterms:modified xsi:type="dcterms:W3CDTF">2020-09-17T08:01:55Z</dcterms:modified>
</cp:coreProperties>
</file>